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7" r:id="rId3"/>
    <p:sldId id="288" r:id="rId4"/>
    <p:sldId id="289" r:id="rId5"/>
    <p:sldId id="281" r:id="rId6"/>
    <p:sldId id="286" r:id="rId7"/>
    <p:sldId id="275" r:id="rId8"/>
    <p:sldId id="259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20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984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571612"/>
            <a:ext cx="7772400" cy="1470025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balanced" dir="t">
              <a:rot lat="0" lon="0" rev="2100000"/>
            </a:lightRig>
          </a:scene3d>
          <a:sp3d>
            <a:bevelT/>
          </a:sp3d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71670" y="3714752"/>
            <a:ext cx="4786346" cy="135732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DD4DB-4D02-4007-AC69-F39DA288C2E8}" type="datetimeFigureOut">
              <a:rPr lang="ru-RU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E5BAE-911A-4BDF-B0DD-8EAB7AB137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116E6-C427-42E0-8403-FC22D179C099}" type="datetimeFigureOut">
              <a:rPr lang="ru-RU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5E361-BD13-42A9-A347-295860003C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C06EE-E099-4A55-B22E-1586C26FB6E8}" type="datetimeFigureOut">
              <a:rPr lang="ru-RU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24540-0397-4DD4-A801-BE9D9A5709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A0F55-6484-48DD-B8E1-7AB430AF2B6F}" type="datetimeFigureOut">
              <a:rPr lang="ru-RU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C0A27-F5CB-49D8-8111-6A344BF749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3917C-617D-4F2F-9399-3CFCA470E869}" type="datetimeFigureOut">
              <a:rPr lang="ru-RU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10B53-05C6-4B98-A63D-FB46406D5A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21F9C-F411-4F95-82E6-B28C19307E4E}" type="datetimeFigureOut">
              <a:rPr lang="ru-RU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0649-3E08-45C7-AD1F-8983F92E32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39B76-701D-4803-BE7D-32CA96D67229}" type="datetimeFigureOut">
              <a:rPr lang="ru-RU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74914-C381-40FF-B407-50848997A9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24788-7D17-4709-A839-8E255F7D9086}" type="datetimeFigureOut">
              <a:rPr lang="ru-RU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CF048-0F9F-4270-BB97-311BDEF7D9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DCF3B-3E0F-45CB-87ED-33F0D96EE535}" type="datetimeFigureOut">
              <a:rPr lang="ru-RU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BCA5A-C525-4AB6-8E0D-C819493A42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C9358-A2E6-455E-9A4C-D941C423E74D}" type="datetimeFigureOut">
              <a:rPr lang="ru-RU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47652-3C18-4C00-9E95-9D182C7013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AD622-D261-44C0-8243-5F6AC2DCCA22}" type="datetimeFigureOut">
              <a:rPr lang="ru-RU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52328-6A73-498B-964B-4E05502DA8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428750"/>
            <a:ext cx="8229600" cy="46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946D05E-1983-470A-B01B-4117745900CF}" type="datetimeFigureOut">
              <a:rPr lang="ru-RU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71F4F6C-CFD3-4D72-B79A-8ECDDA3677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ln w="50800"/>
          <a:solidFill>
            <a:srgbClr val="17375E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rgbClr val="17375E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sz="2800" kern="1200">
          <a:solidFill>
            <a:srgbClr val="17375E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17375E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17375E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17375E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http://files.botevcheta.webnode.com/200000016-45175461c2/1stationery15-med.jpg" TargetMode="External"/><Relationship Id="rId7" Type="http://schemas.openxmlformats.org/officeDocument/2006/relationships/hyperlink" Target="http://www.533school.ru/nach.htm" TargetMode="External"/><Relationship Id="rId12" Type="http://schemas.openxmlformats.org/officeDocument/2006/relationships/image" Target="../media/image14.png"/><Relationship Id="rId2" Type="http://schemas.openxmlformats.org/officeDocument/2006/relationships/hyperlink" Target="http://www.myjulia.ru/data/cache/2009/07/17/152778_2266-0x600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lake.k12.fl.us/cms/cwp/view.asp?A=3&amp;Q=427619" TargetMode="External"/><Relationship Id="rId11" Type="http://schemas.openxmlformats.org/officeDocument/2006/relationships/image" Target="../media/image13.png"/><Relationship Id="rId5" Type="http://schemas.openxmlformats.org/officeDocument/2006/relationships/hyperlink" Target="http://www.ccboe.net/Teachers/Durham_Sharon/images/918F9422010B4BB0B160956D6B9D4E34.JPG" TargetMode="External"/><Relationship Id="rId10" Type="http://schemas.openxmlformats.org/officeDocument/2006/relationships/image" Target="../media/image12.png"/><Relationship Id="rId4" Type="http://schemas.openxmlformats.org/officeDocument/2006/relationships/hyperlink" Target="http://www.mathknowledge.com/images/custom/LOGO.GIF" TargetMode="External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8794" y="3714752"/>
            <a:ext cx="5429288" cy="1785950"/>
          </a:xfrm>
        </p:spPr>
        <p:txBody>
          <a:bodyPr rtlCol="0">
            <a:normAutofit fontScale="77500" lnSpcReduction="20000"/>
          </a:bodyPr>
          <a:lstStyle/>
          <a:p>
            <a:pPr>
              <a:defRPr/>
            </a:pPr>
            <a:r>
              <a:rPr lang="ru-RU" b="1" i="1" dirty="0" smtClean="0">
                <a:solidFill>
                  <a:schemeClr val="tx1"/>
                </a:solidFill>
              </a:rPr>
              <a:t>Презентация выполнена учителем математики </a:t>
            </a:r>
          </a:p>
          <a:p>
            <a:pPr>
              <a:defRPr/>
            </a:pPr>
            <a:r>
              <a:rPr lang="ru-RU" b="1" i="1" dirty="0" smtClean="0">
                <a:solidFill>
                  <a:schemeClr val="tx1"/>
                </a:solidFill>
              </a:rPr>
              <a:t>МАОУ «Фёдоровская СОШ» </a:t>
            </a:r>
            <a:r>
              <a:rPr lang="ru-RU" b="1" i="1" dirty="0" err="1" smtClean="0">
                <a:solidFill>
                  <a:schemeClr val="tx1"/>
                </a:solidFill>
              </a:rPr>
              <a:t>Акбулакского</a:t>
            </a:r>
            <a:r>
              <a:rPr lang="ru-RU" b="1" i="1" dirty="0" smtClean="0">
                <a:solidFill>
                  <a:schemeClr val="tx1"/>
                </a:solidFill>
              </a:rPr>
              <a:t> района </a:t>
            </a:r>
          </a:p>
          <a:p>
            <a:pPr>
              <a:defRPr/>
            </a:pPr>
            <a:r>
              <a:rPr lang="ru-RU" b="1" i="1" dirty="0" smtClean="0">
                <a:solidFill>
                  <a:schemeClr val="tx1"/>
                </a:solidFill>
              </a:rPr>
              <a:t>Оренбургской области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Длина окружности.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Площадь круга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Проверочная работа по вариантам.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1"/>
            <a:ext cx="8147248" cy="2376264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 </a:t>
            </a:r>
            <a:r>
              <a:rPr lang="en-US" b="1" dirty="0"/>
              <a:t>I</a:t>
            </a:r>
            <a:r>
              <a:rPr lang="ru-RU" b="1" dirty="0"/>
              <a:t>вариант: РТ №310 а, в;    №311 а, в </a:t>
            </a:r>
          </a:p>
          <a:p>
            <a:pPr marL="0" indent="0">
              <a:buNone/>
            </a:pPr>
            <a:r>
              <a:rPr lang="ru-RU" b="1" dirty="0"/>
              <a:t>                                     Учебник №1030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</a:t>
            </a:r>
            <a:r>
              <a:rPr lang="en-US" b="1" dirty="0"/>
              <a:t>II</a:t>
            </a:r>
            <a:r>
              <a:rPr lang="ru-RU" b="1" dirty="0"/>
              <a:t> вариант: РТ №310 б, г;    №311 б, г                                                      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                                     Учебник №1030</a:t>
            </a:r>
            <a:endParaRPr lang="ru-RU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280837"/>
              </p:ext>
            </p:extLst>
          </p:nvPr>
        </p:nvGraphicFramePr>
        <p:xfrm>
          <a:off x="2771800" y="3501008"/>
          <a:ext cx="5256584" cy="29996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3360"/>
                <a:gridCol w="1314408"/>
                <a:gridCol w="1314408"/>
                <a:gridCol w="1314408"/>
              </a:tblGrid>
              <a:tr h="360037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№</a:t>
                      </a:r>
                      <a:r>
                        <a:rPr lang="ru-RU" sz="2000" b="1" dirty="0" smtClean="0">
                          <a:effectLst/>
                        </a:rPr>
                        <a:t>310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04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а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б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в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г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04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62,8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25,12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9,42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28,26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0469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№311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04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а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б</a:t>
                      </a:r>
                      <a:endParaRPr lang="ru-RU" sz="2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в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г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04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31,4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37,68</a:t>
                      </a:r>
                      <a:endParaRPr lang="ru-RU" sz="2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21,98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12,56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0469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№1030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0469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а</a:t>
                      </a:r>
                      <a:endParaRPr lang="ru-RU" sz="2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б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0469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С=2π</a:t>
                      </a:r>
                      <a:r>
                        <a:rPr lang="en-US" sz="20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r</a:t>
                      </a:r>
                      <a:endParaRPr lang="ru-RU" sz="2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?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10" descr="word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775" y="5445224"/>
            <a:ext cx="1800225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740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36815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При­бли­зи­тель­ное вы­чис­ле­ние пло­ща­ди круга</a:t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Объект 3" descr="https://static-interneturok.cdnvideo.ru/content/konspekt_image/294318/000a7070_b3bc_0133_1db9_12313c0dade2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276872"/>
            <a:ext cx="223224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static-interneturok.cdnvideo.ru/content/konspekt_image/294319/00d9e8b0_b3bc_0133_1dba_12313c0dade2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63950" y="2276872"/>
            <a:ext cx="181610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static-interneturok.cdnvideo.ru/content/konspekt_image/294320/01a91590_b3bc_0133_1dbb_12313c0dade2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4509120"/>
            <a:ext cx="17145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static-interneturok.cdnvideo.ru/content/konspekt_image/294321/02b4cc30_b3bc_0133_1dbc_12313c0dade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4509120"/>
            <a:ext cx="1739900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трелка вправо 7"/>
          <p:cNvSpPr/>
          <p:nvPr/>
        </p:nvSpPr>
        <p:spPr>
          <a:xfrm>
            <a:off x="5724128" y="2252669"/>
            <a:ext cx="2952328" cy="23762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/>
              <a:t>S=</a:t>
            </a:r>
            <a:r>
              <a:rPr lang="el-GR" sz="5400" b="1" dirty="0" smtClean="0"/>
              <a:t>π</a:t>
            </a:r>
            <a:r>
              <a:rPr lang="en-US" sz="5400" b="1" dirty="0"/>
              <a:t>R</a:t>
            </a:r>
            <a:r>
              <a:rPr lang="en-US" sz="5400" b="1" baseline="30000" dirty="0"/>
              <a:t>2</a:t>
            </a:r>
            <a:endParaRPr lang="ru-RU" sz="5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228184" y="5219908"/>
            <a:ext cx="21602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FF0000"/>
                </a:solidFill>
                <a:latin typeface="Times New Roman" pitchFamily="18" charset="0"/>
              </a:rPr>
              <a:t>π≈3,14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840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Проверка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194207"/>
              </p:ext>
            </p:extLst>
          </p:nvPr>
        </p:nvGraphicFramePr>
        <p:xfrm>
          <a:off x="1475656" y="1772816"/>
          <a:ext cx="6912769" cy="33843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7158"/>
                <a:gridCol w="1728537"/>
                <a:gridCol w="1728537"/>
                <a:gridCol w="1728537"/>
              </a:tblGrid>
              <a:tr h="57676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№</a:t>
                      </a:r>
                      <a:r>
                        <a:rPr lang="ru-RU" sz="2000" b="1" dirty="0" smtClean="0">
                          <a:effectLst/>
                        </a:rPr>
                        <a:t>31</a:t>
                      </a:r>
                      <a:r>
                        <a:rPr lang="en-US" sz="2000" b="1" dirty="0" smtClean="0">
                          <a:effectLst/>
                        </a:rPr>
                        <a:t>2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15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а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б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в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г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615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  <a:r>
                        <a:rPr lang="ru-RU" sz="200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,5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3,14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706,5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61522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№</a:t>
                      </a:r>
                      <a:r>
                        <a:rPr lang="ru-RU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313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15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а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б</a:t>
                      </a:r>
                      <a:endParaRPr lang="ru-RU" sz="2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в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г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615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50,24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12,56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28,26</a:t>
                      </a:r>
                      <a:endParaRPr lang="ru-RU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985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dirty="0" err="1" smtClean="0">
                <a:solidFill>
                  <a:schemeClr val="accent2">
                    <a:lumMod val="75000"/>
                  </a:schemeClr>
                </a:solidFill>
              </a:rPr>
              <a:t>Физминутка</a:t>
            </a:r>
            <a:endParaRPr lang="ru-RU" sz="5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800" b="1" dirty="0"/>
              <a:t>А теперь ребята встали,</a:t>
            </a:r>
            <a:br>
              <a:rPr lang="ru-RU" sz="4800" b="1" dirty="0"/>
            </a:br>
            <a:r>
              <a:rPr lang="ru-RU" sz="4800" b="1" dirty="0"/>
              <a:t>Быстро руки вверх подняли,</a:t>
            </a:r>
            <a:br>
              <a:rPr lang="ru-RU" sz="4800" b="1" dirty="0"/>
            </a:br>
            <a:r>
              <a:rPr lang="ru-RU" sz="4800" b="1" dirty="0"/>
              <a:t>В стороны, вперед, назад.</a:t>
            </a:r>
            <a:br>
              <a:rPr lang="ru-RU" sz="4800" b="1" dirty="0"/>
            </a:br>
            <a:r>
              <a:rPr lang="ru-RU" sz="4800" b="1" dirty="0"/>
              <a:t>Повернулись влево, вправо</a:t>
            </a:r>
            <a:br>
              <a:rPr lang="ru-RU" sz="4800" b="1" dirty="0"/>
            </a:br>
            <a:r>
              <a:rPr lang="ru-RU" sz="4800" b="1" dirty="0"/>
              <a:t>Тихо сели, вновь за дело.</a:t>
            </a:r>
          </a:p>
          <a:p>
            <a:pPr marL="0" indent="0" algn="ctr">
              <a:buNone/>
            </a:pPr>
            <a:endParaRPr lang="ru-RU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81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Домашнее задание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428751"/>
            <a:ext cx="8229600" cy="3728442"/>
          </a:xfrm>
        </p:spPr>
        <p:txBody>
          <a:bodyPr/>
          <a:lstStyle/>
          <a:p>
            <a:r>
              <a:rPr lang="ru-RU" sz="4800" b="1" dirty="0"/>
              <a:t>П.5.7</a:t>
            </a:r>
          </a:p>
          <a:p>
            <a:r>
              <a:rPr lang="ru-RU" sz="4800" b="1" dirty="0"/>
              <a:t>№</a:t>
            </a:r>
            <a:r>
              <a:rPr lang="ru-RU" sz="4800" b="1" dirty="0" smtClean="0"/>
              <a:t>1032</a:t>
            </a:r>
          </a:p>
          <a:p>
            <a:r>
              <a:rPr lang="ru-RU" sz="4800" b="1" dirty="0" smtClean="0"/>
              <a:t> </a:t>
            </a:r>
            <a:r>
              <a:rPr lang="ru-RU" sz="4800" b="1" dirty="0"/>
              <a:t>№</a:t>
            </a:r>
            <a:r>
              <a:rPr lang="ru-RU" sz="4800" b="1" dirty="0" smtClean="0"/>
              <a:t>1033</a:t>
            </a:r>
          </a:p>
          <a:p>
            <a:r>
              <a:rPr lang="ru-RU" sz="4800" b="1" dirty="0" smtClean="0"/>
              <a:t> </a:t>
            </a:r>
            <a:r>
              <a:rPr lang="ru-RU" sz="4800" b="1" dirty="0"/>
              <a:t>№1034</a:t>
            </a:r>
            <a:endParaRPr lang="ru-RU" sz="4800" dirty="0"/>
          </a:p>
          <a:p>
            <a:endParaRPr lang="ru-RU" sz="4800" dirty="0" smtClean="0"/>
          </a:p>
          <a:p>
            <a:pPr marL="0" indent="0">
              <a:buNone/>
            </a:pPr>
            <a:endParaRPr lang="ru-RU" sz="4800" dirty="0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259633" y="4941169"/>
            <a:ext cx="7344816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3600" b="1" dirty="0" smtClean="0">
                <a:solidFill>
                  <a:srgbClr val="0000FF"/>
                </a:solidFill>
              </a:rPr>
              <a:t>      </a:t>
            </a:r>
            <a:r>
              <a:rPr lang="ru-RU" sz="3600" b="1" dirty="0" smtClean="0">
                <a:solidFill>
                  <a:srgbClr val="0000FF"/>
                </a:solidFill>
              </a:rPr>
              <a:t>*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Приготовить сообщение о кругах Эйлера.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07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79879" y="332656"/>
            <a:ext cx="3594382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Рефлексия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2060848"/>
            <a:ext cx="69847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Сегодня я на уроке повторил… </a:t>
            </a:r>
            <a:br>
              <a:rPr lang="ru-RU" sz="3200" b="1" dirty="0">
                <a:solidFill>
                  <a:srgbClr val="002060"/>
                </a:solidFill>
              </a:rPr>
            </a:br>
            <a:r>
              <a:rPr lang="ru-RU" sz="3200" b="1" dirty="0">
                <a:solidFill>
                  <a:srgbClr val="002060"/>
                </a:solidFill>
              </a:rPr>
              <a:t>Сегодня я на уроке научился… </a:t>
            </a:r>
            <a:br>
              <a:rPr lang="ru-RU" sz="3200" b="1" dirty="0">
                <a:solidFill>
                  <a:srgbClr val="002060"/>
                </a:solidFill>
              </a:rPr>
            </a:br>
            <a:r>
              <a:rPr lang="ru-RU" sz="3200" b="1" dirty="0">
                <a:solidFill>
                  <a:srgbClr val="002060"/>
                </a:solidFill>
              </a:rPr>
              <a:t>Сегодня я на уроке узнал…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76206" y="4581128"/>
            <a:ext cx="5601726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урок!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29576" cy="86836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Для создания шаблона использовались источники: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1214438" y="1428750"/>
            <a:ext cx="7472362" cy="4697413"/>
          </a:xfrm>
        </p:spPr>
        <p:txBody>
          <a:bodyPr/>
          <a:lstStyle/>
          <a:p>
            <a:pPr eaLnBrk="1" hangingPunct="1">
              <a:spcBef>
                <a:spcPts val="600"/>
              </a:spcBef>
              <a:spcAft>
                <a:spcPts val="1200"/>
              </a:spcAft>
              <a:buFontTx/>
              <a:buNone/>
            </a:pPr>
            <a:r>
              <a:rPr lang="en-US" sz="2000" u="sng" dirty="0" smtClean="0">
                <a:hlinkClick r:id="rId2"/>
              </a:rPr>
              <a:t>http://www.myjulia.ru/data/cache/2009/07/17/152778_2266-0x600.jpg</a:t>
            </a:r>
            <a:endParaRPr lang="ru-RU" sz="2000" u="sng" dirty="0" smtClean="0"/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FontTx/>
              <a:buNone/>
            </a:pPr>
            <a:r>
              <a:rPr lang="en-US" sz="2000" u="sng" dirty="0" smtClean="0">
                <a:hlinkClick r:id="rId3"/>
              </a:rPr>
              <a:t>http://files.botevcheta.webnode.com/200000016-45175461c2/1stationery15-med.jpg</a:t>
            </a:r>
            <a:endParaRPr lang="ru-RU" sz="2000" dirty="0" smtClean="0"/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FontTx/>
              <a:buNone/>
            </a:pPr>
            <a:r>
              <a:rPr lang="en-US" sz="2000" u="sng" dirty="0" smtClean="0">
                <a:hlinkClick r:id="rId4"/>
              </a:rPr>
              <a:t>http://www.mathknowledge.com/images/custom/LOGO.GIF</a:t>
            </a:r>
            <a:endParaRPr lang="ru-RU" sz="2000" u="sng" dirty="0" smtClean="0"/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FontTx/>
              <a:buNone/>
            </a:pPr>
            <a:r>
              <a:rPr lang="en-US" sz="2000" u="sng" dirty="0" smtClean="0">
                <a:hlinkClick r:id="rId5"/>
              </a:rPr>
              <a:t>http://www.ccboe.net/Teachers/Durham_Sharon/images/918F9422010B4BB0B160956D6B9D4E34.JPG</a:t>
            </a:r>
            <a:endParaRPr lang="ru-RU" sz="2000" dirty="0" smtClean="0"/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FontTx/>
              <a:buNone/>
            </a:pPr>
            <a:r>
              <a:rPr lang="ru-RU" sz="2000" u="sng" dirty="0" smtClean="0">
                <a:hlinkClick r:id="rId6"/>
              </a:rPr>
              <a:t>http://lake.k12.fl.us/cms/cwp/view.asp?A=3&amp;Q=427619</a:t>
            </a:r>
            <a:r>
              <a:rPr lang="ru-RU" sz="2000" dirty="0" smtClean="0"/>
              <a:t> </a:t>
            </a:r>
            <a:r>
              <a:rPr lang="ru-RU" sz="2000" u="sng" dirty="0" smtClean="0">
                <a:hlinkClick r:id="rId7"/>
              </a:rPr>
              <a:t>http://www.533school.ru/nach.htm</a:t>
            </a:r>
            <a:r>
              <a:rPr lang="ru-RU" sz="2000" dirty="0" smtClean="0"/>
              <a:t> 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Tx/>
              <a:buNone/>
            </a:pPr>
            <a:endParaRPr lang="ru-RU" sz="2000" dirty="0" smtClean="0"/>
          </a:p>
          <a:p>
            <a:pPr eaLnBrk="1" hangingPunct="1">
              <a:buFontTx/>
              <a:buNone/>
            </a:pPr>
            <a:endParaRPr lang="ru-RU" dirty="0" smtClean="0"/>
          </a:p>
        </p:txBody>
      </p:sp>
      <p:pic>
        <p:nvPicPr>
          <p:cNvPr id="8196" name="Рисунок 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3064"/>
          <a:stretch>
            <a:fillRect/>
          </a:stretch>
        </p:blipFill>
        <p:spPr bwMode="auto">
          <a:xfrm>
            <a:off x="285750" y="1428750"/>
            <a:ext cx="973138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Рисунок 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690" r="16861" b="1990"/>
          <a:stretch>
            <a:fillRect/>
          </a:stretch>
        </p:blipFill>
        <p:spPr bwMode="auto">
          <a:xfrm>
            <a:off x="500063" y="2214563"/>
            <a:ext cx="533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Рисунок 5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50" y="3000375"/>
            <a:ext cx="976313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Рисунок 6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6597" b="8189"/>
          <a:stretch>
            <a:fillRect/>
          </a:stretch>
        </p:blipFill>
        <p:spPr bwMode="auto">
          <a:xfrm>
            <a:off x="428625" y="3786188"/>
            <a:ext cx="785813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Рисунок 3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8" y="4429125"/>
            <a:ext cx="8699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 МАТЕМ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МАТЕМ</Template>
  <TotalTime>594</TotalTime>
  <Words>181</Words>
  <Application>Microsoft Office PowerPoint</Application>
  <PresentationFormat>Экран (4:3)</PresentationFormat>
  <Paragraphs>71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Презентация МАТЕМ</vt:lpstr>
      <vt:lpstr>Длина окружности.  Площадь круга.</vt:lpstr>
      <vt:lpstr>Проверочная работа по вариантам.</vt:lpstr>
      <vt:lpstr>При­бли­зи­тель­ное вы­чис­ле­ние пло­ща­ди круга </vt:lpstr>
      <vt:lpstr>Проверка</vt:lpstr>
      <vt:lpstr>Физминутка</vt:lpstr>
      <vt:lpstr>Домашнее задание</vt:lpstr>
      <vt:lpstr>Презентация PowerPoint</vt:lpstr>
      <vt:lpstr>Для создания шаблона использовались источники: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Comp</dc:creator>
  <cp:lastModifiedBy>Ионова Евгения</cp:lastModifiedBy>
  <cp:revision>67</cp:revision>
  <dcterms:created xsi:type="dcterms:W3CDTF">2011-07-11T17:23:27Z</dcterms:created>
  <dcterms:modified xsi:type="dcterms:W3CDTF">2017-06-21T10:00:13Z</dcterms:modified>
</cp:coreProperties>
</file>